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334" r:id="rId2"/>
    <p:sldId id="337" r:id="rId3"/>
    <p:sldId id="338" r:id="rId4"/>
    <p:sldId id="339" r:id="rId5"/>
    <p:sldId id="340" r:id="rId6"/>
    <p:sldId id="342" r:id="rId7"/>
    <p:sldId id="344" r:id="rId8"/>
    <p:sldId id="345" r:id="rId9"/>
    <p:sldId id="346" r:id="rId10"/>
    <p:sldId id="347" r:id="rId11"/>
    <p:sldId id="348" r:id="rId12"/>
    <p:sldId id="349" r:id="rId13"/>
    <p:sldId id="351" r:id="rId14"/>
    <p:sldId id="350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5C8A00"/>
    <a:srgbClr val="DE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771" autoAdjust="0"/>
    <p:restoredTop sz="91354" autoAdjust="0"/>
  </p:normalViewPr>
  <p:slideViewPr>
    <p:cSldViewPr>
      <p:cViewPr>
        <p:scale>
          <a:sx n="75" d="100"/>
          <a:sy n="75" d="100"/>
        </p:scale>
        <p:origin x="-2026" y="-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259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44875A-3E6A-41A9-90C6-9DFE01C23DFB}" type="datetimeFigureOut">
              <a:rPr lang="en-GB" smtClean="0"/>
              <a:t>21/05/2019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CA958A-2E74-4A94-8F78-00D3A617B6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14515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Marks transported by road to the ECZ </a:t>
            </a:r>
            <a:r>
              <a:rPr lang="en-GB" dirty="0" err="1" smtClean="0"/>
              <a:t>Hq</a:t>
            </a:r>
            <a:r>
              <a:rPr lang="en-GB" dirty="0" smtClean="0"/>
              <a:t> - 3 to 7 days.</a:t>
            </a:r>
          </a:p>
          <a:p>
            <a:r>
              <a:rPr lang="en-GB" dirty="0" smtClean="0"/>
              <a:t>Delays in processing , high cost  &amp;  risky.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CA958A-2E74-4A94-8F78-00D3A617B627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04190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By road to </a:t>
            </a:r>
            <a:r>
              <a:rPr lang="en-GB" dirty="0" err="1" smtClean="0"/>
              <a:t>Hq</a:t>
            </a:r>
            <a:r>
              <a:rPr lang="en-GB" dirty="0" smtClean="0"/>
              <a:t> Led to the following challenges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E5F4FD-8C66-4B52-9B72-717F7DB8803B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60345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scientific method involving observations of a subject in the natural setting.       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Limitation of Methodology  Themes</a:t>
            </a:r>
            <a:r>
              <a:rPr lang="en-GB" baseline="0" dirty="0" smtClean="0"/>
              <a:t> of the question which </a:t>
            </a:r>
            <a:r>
              <a:rPr lang="en-GB" baseline="0" dirty="0" err="1" smtClean="0"/>
              <a:t>interogated</a:t>
            </a:r>
            <a:r>
              <a:rPr lang="en-GB" baseline="0" dirty="0" smtClean="0"/>
              <a:t> using of </a:t>
            </a:r>
            <a:r>
              <a:rPr lang="en-GB" baseline="0" dirty="0" err="1" smtClean="0"/>
              <a:t>likert</a:t>
            </a:r>
            <a:r>
              <a:rPr lang="en-GB" baseline="0" dirty="0" smtClean="0"/>
              <a:t> scale </a:t>
            </a:r>
            <a:r>
              <a:rPr lang="en-GB" baseline="0" dirty="0" err="1" smtClean="0"/>
              <a:t>etc</a:t>
            </a:r>
            <a:endParaRPr lang="en-GB" dirty="0" smtClean="0"/>
          </a:p>
          <a:p>
            <a:r>
              <a:rPr lang="en-GB" dirty="0" smtClean="0"/>
              <a:t>ECZ in 2017 piloted the transfer of marks using SFTP.</a:t>
            </a:r>
          </a:p>
          <a:p>
            <a:r>
              <a:rPr lang="en-GB" dirty="0" smtClean="0"/>
              <a:t>2018 rolled out to all 10 Provinces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E5F4FD-8C66-4B52-9B72-717F7DB8803B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55318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CA958A-2E74-4A94-8F78-00D3A617B627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95107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CA958A-2E74-4A94-8F78-00D3A617B627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33880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delays in processing , high cost  &amp;  risky.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E5F4FD-8C66-4B52-9B72-717F7DB8803B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90647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C6AFA-C9F2-48E4-9C0C-E6661AA54F9E}" type="datetimeFigureOut">
              <a:rPr lang="en-GB" smtClean="0"/>
              <a:t>21/05/2019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ABDF-552E-47D9-80D6-C4124EAC2E5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C6AFA-C9F2-48E4-9C0C-E6661AA54F9E}" type="datetimeFigureOut">
              <a:rPr lang="en-GB" smtClean="0"/>
              <a:t>21/05/2019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ABDF-552E-47D9-80D6-C4124EAC2E5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C6AFA-C9F2-48E4-9C0C-E6661AA54F9E}" type="datetimeFigureOut">
              <a:rPr lang="en-GB" smtClean="0"/>
              <a:t>21/05/2019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ABDF-552E-47D9-80D6-C4124EAC2E52}" type="slidenum">
              <a:rPr lang="en-GB" smtClean="0"/>
              <a:t>‹#›</a:t>
            </a:fld>
            <a:endParaRPr lang="en-GB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C6AFA-C9F2-48E4-9C0C-E6661AA54F9E}" type="datetimeFigureOut">
              <a:rPr lang="en-GB" smtClean="0"/>
              <a:t>21/05/2019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ABDF-552E-47D9-80D6-C4124EAC2E52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C6AFA-C9F2-48E4-9C0C-E6661AA54F9E}" type="datetimeFigureOut">
              <a:rPr lang="en-GB" smtClean="0"/>
              <a:t>21/05/2019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ABDF-552E-47D9-80D6-C4124EAC2E5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C6AFA-C9F2-48E4-9C0C-E6661AA54F9E}" type="datetimeFigureOut">
              <a:rPr lang="en-GB" smtClean="0"/>
              <a:t>21/05/2019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ABDF-552E-47D9-80D6-C4124EAC2E52}" type="slidenum">
              <a:rPr lang="en-GB" smtClean="0"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C6AFA-C9F2-48E4-9C0C-E6661AA54F9E}" type="datetimeFigureOut">
              <a:rPr lang="en-GB" smtClean="0"/>
              <a:t>21/05/2019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ABDF-552E-47D9-80D6-C4124EAC2E5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C6AFA-C9F2-48E4-9C0C-E6661AA54F9E}" type="datetimeFigureOut">
              <a:rPr lang="en-GB" smtClean="0"/>
              <a:t>21/05/2019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ABDF-552E-47D9-80D6-C4124EAC2E5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C6AFA-C9F2-48E4-9C0C-E6661AA54F9E}" type="datetimeFigureOut">
              <a:rPr lang="en-GB" smtClean="0"/>
              <a:t>21/05/2019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ABDF-552E-47D9-80D6-C4124EAC2E5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C6AFA-C9F2-48E4-9C0C-E6661AA54F9E}" type="datetimeFigureOut">
              <a:rPr lang="en-GB" smtClean="0"/>
              <a:t>21/05/2019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ABDF-552E-47D9-80D6-C4124EAC2E52}" type="slidenum">
              <a:rPr lang="en-GB" smtClean="0"/>
              <a:t>‹#›</a:t>
            </a:fld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C6AFA-C9F2-48E4-9C0C-E6661AA54F9E}" type="datetimeFigureOut">
              <a:rPr lang="en-GB" smtClean="0"/>
              <a:t>21/05/2019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ABDF-552E-47D9-80D6-C4124EAC2E52}" type="slidenum">
              <a:rPr lang="en-GB" smtClean="0"/>
              <a:t>‹#›</a:t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340C6AFA-C9F2-48E4-9C0C-E6661AA54F9E}" type="datetimeFigureOut">
              <a:rPr lang="en-GB" smtClean="0"/>
              <a:t>21/05/2019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0402ABDF-552E-47D9-80D6-C4124EAC2E52}" type="slidenum">
              <a:rPr lang="en-GB" smtClean="0"/>
              <a:t>‹#›</a:t>
            </a:fld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s://www.the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emf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799" y="281880"/>
            <a:ext cx="1352375" cy="1333247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</p:pic>
      <p:sp>
        <p:nvSpPr>
          <p:cNvPr id="25" name="Rectangle 24"/>
          <p:cNvSpPr/>
          <p:nvPr/>
        </p:nvSpPr>
        <p:spPr>
          <a:xfrm>
            <a:off x="1361295" y="476672"/>
            <a:ext cx="6482864" cy="1754326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endParaRPr lang="en-US" sz="3600" b="1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en-US" sz="36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3600" b="1" cap="none" spc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Examinations Council of Zambia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05376" y="2029794"/>
            <a:ext cx="8352928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GB" sz="3200" b="1" dirty="0"/>
              <a:t>Ensuring Efficiency and Security in the Transmission of Candidates’ Scores in Public Examinations</a:t>
            </a:r>
            <a:endParaRPr lang="en-US" altLang="en-US" sz="40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ctr"/>
            <a:r>
              <a:rPr lang="en-US" altLang="en-US" sz="2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13</a:t>
            </a:r>
            <a:r>
              <a:rPr lang="en-US" altLang="en-US" sz="2800" b="1" baseline="3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</a:t>
            </a:r>
            <a:r>
              <a:rPr lang="en-US" altLang="en-US" sz="2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SAAEA Conference</a:t>
            </a:r>
          </a:p>
          <a:p>
            <a:pPr lvl="0" algn="ctr"/>
            <a:r>
              <a:rPr lang="en-US" altLang="en-US" sz="2800" b="1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held from</a:t>
            </a:r>
          </a:p>
          <a:p>
            <a:pPr lvl="0" algn="ctr"/>
            <a:r>
              <a:rPr lang="en-US" altLang="en-US" sz="28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19</a:t>
            </a:r>
            <a:r>
              <a:rPr lang="en-US" altLang="en-US" sz="2800" b="1" baseline="30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</a:t>
            </a:r>
            <a:r>
              <a:rPr lang="en-US" altLang="en-US" sz="28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-22</a:t>
            </a:r>
            <a:r>
              <a:rPr lang="en-US" altLang="en-US" sz="2800" b="1" baseline="3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nd</a:t>
            </a:r>
            <a:r>
              <a:rPr lang="en-US" altLang="en-US" sz="2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May 2019</a:t>
            </a:r>
          </a:p>
          <a:p>
            <a:pPr lvl="0" algn="ctr"/>
            <a:r>
              <a:rPr lang="en-US" altLang="en-US" sz="2800" b="1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</a:t>
            </a:r>
          </a:p>
          <a:p>
            <a:pPr lvl="0" algn="ctr"/>
            <a:r>
              <a:rPr lang="en-US" altLang="en-US" sz="2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Gaborone - Botswana</a:t>
            </a:r>
          </a:p>
          <a:p>
            <a:r>
              <a:rPr lang="en-US" sz="2800" b="1" i="1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	Presenter</a:t>
            </a:r>
            <a:r>
              <a:rPr lang="en-US" sz="2800" b="1" i="1" dirty="0">
                <a:latin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GB" sz="2400" dirty="0" smtClean="0"/>
              <a:t> </a:t>
            </a:r>
            <a:r>
              <a:rPr lang="en-GB" sz="2400" dirty="0"/>
              <a:t>Christine Simfukwe BSc (Greenwich), </a:t>
            </a:r>
            <a:r>
              <a:rPr lang="en-GB" sz="2400" dirty="0" smtClean="0"/>
              <a:t>			MSc(</a:t>
            </a:r>
            <a:r>
              <a:rPr lang="en-GB" sz="2400" dirty="0" err="1" smtClean="0"/>
              <a:t>UTMalaysia</a:t>
            </a:r>
            <a:r>
              <a:rPr lang="en-GB" sz="2400" dirty="0"/>
              <a:t>)</a:t>
            </a:r>
          </a:p>
        </p:txBody>
      </p:sp>
      <p:sp>
        <p:nvSpPr>
          <p:cNvPr id="2" name="AutoShape 2" descr="Image result for SAAEA log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540" r="17211" b="27486"/>
          <a:stretch/>
        </p:blipFill>
        <p:spPr>
          <a:xfrm>
            <a:off x="7294880" y="281880"/>
            <a:ext cx="1443180" cy="12749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5918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3.2 Security </a:t>
            </a:r>
            <a:br>
              <a:rPr lang="en-GB" dirty="0" smtClean="0"/>
            </a:br>
            <a:r>
              <a:rPr lang="en-GB" sz="2700" dirty="0" smtClean="0"/>
              <a:t>How </a:t>
            </a:r>
            <a:r>
              <a:rPr lang="en-GB" sz="2700" dirty="0"/>
              <a:t>SFTP </a:t>
            </a:r>
            <a:r>
              <a:rPr lang="en-GB" sz="2700" dirty="0" smtClean="0"/>
              <a:t>Works </a:t>
            </a:r>
            <a:r>
              <a:rPr lang="en-GB" sz="2700" dirty="0"/>
              <a:t>(</a:t>
            </a:r>
            <a:r>
              <a:rPr lang="en-GB" sz="2700" u="sng" dirty="0">
                <a:hlinkClick r:id="rId2"/>
              </a:rPr>
              <a:t>https://www.the</a:t>
            </a:r>
            <a:r>
              <a:rPr lang="en-GB" sz="2700" dirty="0"/>
              <a:t>securitybuddy.com/)</a:t>
            </a:r>
          </a:p>
        </p:txBody>
      </p:sp>
      <p:pic>
        <p:nvPicPr>
          <p:cNvPr id="4" name="Content Placeholder 3" descr="SFTP vs FTPS"/>
          <p:cNvPicPr>
            <a:picLocks noGrp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80" t="17474" r="3419" b="10012"/>
          <a:stretch/>
        </p:blipFill>
        <p:spPr bwMode="auto">
          <a:xfrm>
            <a:off x="467544" y="1772816"/>
            <a:ext cx="7684771" cy="452596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5532343"/>
            <a:ext cx="1352375" cy="13332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88376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3.3 Security </a:t>
            </a:r>
            <a:br>
              <a:rPr lang="en-GB" dirty="0" smtClean="0"/>
            </a:br>
            <a:r>
              <a:rPr lang="en-GB" sz="3600" dirty="0" smtClean="0"/>
              <a:t>Main </a:t>
            </a:r>
            <a:r>
              <a:rPr lang="en-GB" sz="3600" dirty="0"/>
              <a:t>FileZilla </a:t>
            </a:r>
            <a:r>
              <a:rPr lang="en-GB" sz="3600" dirty="0" smtClean="0"/>
              <a:t>Window</a:t>
            </a:r>
            <a:endParaRPr lang="en-GB" sz="3600" dirty="0"/>
          </a:p>
        </p:txBody>
      </p:sp>
      <p:pic>
        <p:nvPicPr>
          <p:cNvPr id="4" name="Content Placeholder 3" descr="https://wiki.filezilla-project.org/wiki/images/6/67/Annotated_main_window_preview.pn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556792"/>
            <a:ext cx="7776864" cy="518457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5925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Conclusion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7" y="1700808"/>
            <a:ext cx="7884864" cy="4425355"/>
          </a:xfrm>
        </p:spPr>
        <p:txBody>
          <a:bodyPr>
            <a:normAutofit/>
          </a:bodyPr>
          <a:lstStyle/>
          <a:p>
            <a:r>
              <a:rPr lang="en-GB" dirty="0" smtClean="0"/>
              <a:t>SFTP </a:t>
            </a:r>
            <a:r>
              <a:rPr lang="en-GB" dirty="0"/>
              <a:t>has reduced the costs involved in the transfer of marks. </a:t>
            </a:r>
            <a:endParaRPr lang="en-GB" dirty="0" smtClean="0"/>
          </a:p>
          <a:p>
            <a:r>
              <a:rPr lang="en-GB" dirty="0" smtClean="0"/>
              <a:t>Increased </a:t>
            </a:r>
            <a:r>
              <a:rPr lang="en-GB" dirty="0"/>
              <a:t>efficiency as marks are received on time which allows the processing of results to be done timely</a:t>
            </a:r>
            <a:r>
              <a:rPr lang="en-GB" dirty="0" smtClean="0"/>
              <a:t>.</a:t>
            </a:r>
          </a:p>
          <a:p>
            <a:r>
              <a:rPr lang="en-GB" dirty="0" smtClean="0"/>
              <a:t>Improved security as data is transmitted over an encrypted connection.</a:t>
            </a:r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91625" y="5445224"/>
            <a:ext cx="1352375" cy="13332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16989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Even though the data is secure while in transit due to the encryption </a:t>
            </a:r>
            <a:r>
              <a:rPr lang="en-GB" dirty="0" smtClean="0"/>
              <a:t>provided, </a:t>
            </a:r>
            <a:r>
              <a:rPr lang="en-GB" dirty="0"/>
              <a:t>SFTP is an old method therefore there is need to look at other methods to increase </a:t>
            </a:r>
            <a:r>
              <a:rPr lang="en-GB" dirty="0" smtClean="0"/>
              <a:t>;</a:t>
            </a:r>
          </a:p>
          <a:p>
            <a:pPr lvl="1"/>
            <a:r>
              <a:rPr lang="en-GB" dirty="0" smtClean="0"/>
              <a:t>Security and</a:t>
            </a:r>
          </a:p>
          <a:p>
            <a:pPr lvl="1"/>
            <a:r>
              <a:rPr lang="en-GB" dirty="0" smtClean="0"/>
              <a:t>Ensure </a:t>
            </a:r>
            <a:r>
              <a:rPr lang="en-GB" dirty="0"/>
              <a:t>visualisation </a:t>
            </a:r>
            <a:r>
              <a:rPr lang="en-GB" dirty="0" smtClean="0"/>
              <a:t>in </a:t>
            </a:r>
            <a:r>
              <a:rPr lang="en-GB" dirty="0"/>
              <a:t>the marks entry and </a:t>
            </a:r>
            <a:r>
              <a:rPr lang="en-GB" dirty="0" smtClean="0"/>
              <a:t>transfer of marks.</a:t>
            </a:r>
            <a:endParaRPr lang="en-GB" dirty="0"/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Recommendations</a:t>
            </a:r>
            <a:endParaRPr lang="en-GB" dirty="0"/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5373216"/>
            <a:ext cx="1352375" cy="13332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98921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Thank you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2184941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Outline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Introduction</a:t>
            </a:r>
          </a:p>
          <a:p>
            <a:r>
              <a:rPr lang="en-GB" dirty="0" smtClean="0"/>
              <a:t>Problem Statement</a:t>
            </a:r>
          </a:p>
          <a:p>
            <a:r>
              <a:rPr lang="en-GB" dirty="0" smtClean="0"/>
              <a:t>Research Objectives</a:t>
            </a:r>
          </a:p>
          <a:p>
            <a:r>
              <a:rPr lang="en-GB" dirty="0" smtClean="0"/>
              <a:t>Methodology</a:t>
            </a:r>
          </a:p>
          <a:p>
            <a:r>
              <a:rPr lang="en-GB" dirty="0" smtClean="0"/>
              <a:t>Findings</a:t>
            </a:r>
          </a:p>
          <a:p>
            <a:r>
              <a:rPr lang="en-GB" dirty="0" smtClean="0"/>
              <a:t>Conclusion </a:t>
            </a:r>
          </a:p>
          <a:p>
            <a:r>
              <a:rPr lang="en-GB" dirty="0" smtClean="0"/>
              <a:t>Recommendations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6369" y="5085184"/>
            <a:ext cx="1352375" cy="13332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48270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Introduction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988840"/>
            <a:ext cx="3384376" cy="4536504"/>
          </a:xfrm>
        </p:spPr>
        <p:txBody>
          <a:bodyPr>
            <a:normAutofit/>
          </a:bodyPr>
          <a:lstStyle/>
          <a:p>
            <a:r>
              <a:rPr lang="en-GB" dirty="0" smtClean="0"/>
              <a:t>Prior </a:t>
            </a:r>
            <a:r>
              <a:rPr lang="en-GB" dirty="0"/>
              <a:t>to 2016, the transfer of marks </a:t>
            </a:r>
            <a:r>
              <a:rPr lang="en-GB" dirty="0" smtClean="0"/>
              <a:t> was manual</a:t>
            </a:r>
          </a:p>
          <a:p>
            <a:r>
              <a:rPr lang="en-GB" dirty="0" smtClean="0"/>
              <a:t>Marks Transported by road to ECZ </a:t>
            </a:r>
            <a:r>
              <a:rPr lang="en-GB" dirty="0" err="1" smtClean="0"/>
              <a:t>Hq</a:t>
            </a:r>
            <a:r>
              <a:rPr lang="en-GB" dirty="0" smtClean="0"/>
              <a:t> </a:t>
            </a:r>
          </a:p>
          <a:p>
            <a:r>
              <a:rPr lang="en-GB" dirty="0" smtClean="0"/>
              <a:t>Delays, Costly &amp; Risky </a:t>
            </a:r>
          </a:p>
          <a:p>
            <a:endParaRPr lang="en-GB" dirty="0"/>
          </a:p>
        </p:txBody>
      </p:sp>
      <p:pic>
        <p:nvPicPr>
          <p:cNvPr id="6" name="Picture 5" descr="Image result for map of Zambia showing the provinces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2204864"/>
            <a:ext cx="5472608" cy="4320480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9185" y="5518497"/>
            <a:ext cx="1352375" cy="13332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04898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Problem Statement</a:t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Manual transfer of scores on </a:t>
            </a:r>
            <a:r>
              <a:rPr lang="en-GB" dirty="0"/>
              <a:t>external storage </a:t>
            </a:r>
            <a:r>
              <a:rPr lang="en-GB" dirty="0" smtClean="0"/>
              <a:t>media:</a:t>
            </a:r>
            <a:endParaRPr lang="en-GB" dirty="0"/>
          </a:p>
          <a:p>
            <a:pPr lvl="1"/>
            <a:r>
              <a:rPr lang="en-GB" i="1" dirty="0"/>
              <a:t>Inefficiencies</a:t>
            </a:r>
            <a:r>
              <a:rPr lang="en-GB" dirty="0"/>
              <a:t> </a:t>
            </a:r>
            <a:endParaRPr lang="en-GB" dirty="0" smtClean="0"/>
          </a:p>
          <a:p>
            <a:pPr lvl="1"/>
            <a:r>
              <a:rPr lang="en-GB" i="1" dirty="0" smtClean="0"/>
              <a:t>Increased </a:t>
            </a:r>
            <a:r>
              <a:rPr lang="en-GB" i="1" dirty="0"/>
              <a:t>Costs</a:t>
            </a:r>
            <a:r>
              <a:rPr lang="en-GB" dirty="0"/>
              <a:t> </a:t>
            </a:r>
            <a:endParaRPr lang="en-GB" dirty="0" smtClean="0"/>
          </a:p>
          <a:p>
            <a:pPr lvl="1"/>
            <a:r>
              <a:rPr lang="en-GB" i="1" dirty="0" smtClean="0"/>
              <a:t>Security Risks</a:t>
            </a:r>
          </a:p>
          <a:p>
            <a:pPr marL="0" indent="0">
              <a:buNone/>
            </a:pPr>
            <a:r>
              <a:rPr lang="en-GB" dirty="0" smtClean="0"/>
              <a:t>This </a:t>
            </a:r>
            <a:r>
              <a:rPr lang="en-GB" dirty="0"/>
              <a:t>study investigated the use of SFTP in the transfer of marks to increase efficiency, security and cost reduction.</a:t>
            </a:r>
          </a:p>
          <a:p>
            <a:endParaRPr lang="en-GB" dirty="0"/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5292799"/>
            <a:ext cx="1352375" cy="13332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38237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Research Objectives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GB" dirty="0" smtClean="0"/>
              <a:t>To evaluate the various online file transfer methods </a:t>
            </a:r>
          </a:p>
          <a:p>
            <a:pPr lvl="0"/>
            <a:r>
              <a:rPr lang="en-GB" dirty="0" smtClean="0"/>
              <a:t>To demonstrate the efficiency and security of SFTP</a:t>
            </a:r>
          </a:p>
          <a:p>
            <a:pPr lvl="0"/>
            <a:r>
              <a:rPr lang="en-GB" dirty="0" smtClean="0"/>
              <a:t>To identify the factors that ensure security in the transfer of marks online</a:t>
            </a:r>
          </a:p>
          <a:p>
            <a:pPr marL="0" indent="0">
              <a:buNone/>
            </a:pPr>
            <a:r>
              <a:rPr lang="en-GB" dirty="0" smtClean="0"/>
              <a:t> </a:t>
            </a:r>
          </a:p>
          <a:p>
            <a:endParaRPr lang="en-GB" dirty="0"/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5085184"/>
            <a:ext cx="1352375" cy="13332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12675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Methodology</a:t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Descriptive research design –observations of a subject in the natural setting.</a:t>
            </a:r>
          </a:p>
          <a:p>
            <a:r>
              <a:rPr lang="en-GB" dirty="0" smtClean="0"/>
              <a:t>Population - 3000</a:t>
            </a:r>
          </a:p>
          <a:p>
            <a:r>
              <a:rPr lang="en-GB" dirty="0" smtClean="0"/>
              <a:t>Sample Target – 300 (10%) respondents </a:t>
            </a:r>
          </a:p>
          <a:p>
            <a:r>
              <a:rPr lang="en-GB" dirty="0" smtClean="0"/>
              <a:t>Data Collection Procedure – Questionnaire</a:t>
            </a:r>
          </a:p>
          <a:p>
            <a:r>
              <a:rPr lang="en-GB" dirty="0" smtClean="0"/>
              <a:t>Data Analysis Procedures – SPSS</a:t>
            </a:r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5194295"/>
            <a:ext cx="1352375" cy="13332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63337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Findings</a:t>
            </a:r>
            <a:br>
              <a:rPr lang="en-GB" dirty="0" smtClean="0"/>
            </a:br>
            <a:r>
              <a:rPr lang="en-GB" dirty="0" smtClean="0"/>
              <a:t> </a:t>
            </a:r>
            <a:r>
              <a:rPr lang="en-GB" sz="3100" dirty="0" smtClean="0"/>
              <a:t>1</a:t>
            </a:r>
            <a:r>
              <a:rPr lang="en-GB" sz="2200" dirty="0" smtClean="0"/>
              <a:t>. </a:t>
            </a:r>
            <a:r>
              <a:rPr lang="en-GB" sz="2700" b="1" dirty="0" smtClean="0"/>
              <a:t>Advantages </a:t>
            </a:r>
            <a:r>
              <a:rPr lang="en-GB" sz="2700" b="1" dirty="0"/>
              <a:t>&amp; Disadvantages </a:t>
            </a:r>
            <a:r>
              <a:rPr lang="en-GB" sz="2700" b="1" dirty="0" smtClean="0"/>
              <a:t>of Various </a:t>
            </a:r>
            <a:r>
              <a:rPr lang="en-GB" sz="2700" b="1" dirty="0"/>
              <a:t>Files Transfer Methods </a:t>
            </a:r>
            <a:endParaRPr lang="en-GB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02949991"/>
              </p:ext>
            </p:extLst>
          </p:nvPr>
        </p:nvGraphicFramePr>
        <p:xfrm>
          <a:off x="611560" y="1772816"/>
          <a:ext cx="8208912" cy="4248471"/>
        </p:xfrm>
        <a:graphic>
          <a:graphicData uri="http://schemas.openxmlformats.org/drawingml/2006/table">
            <a:tbl>
              <a:tblPr firstRow="1" firstCol="1" bandRow="1">
                <a:tableStyleId>{125E5076-3810-47DD-B79F-674D7AD40C01}</a:tableStyleId>
              </a:tblPr>
              <a:tblGrid>
                <a:gridCol w="576064"/>
                <a:gridCol w="2088232"/>
                <a:gridCol w="1296144"/>
                <a:gridCol w="1224136"/>
                <a:gridCol w="1656184"/>
                <a:gridCol w="1368152"/>
              </a:tblGrid>
              <a:tr h="9085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400" dirty="0">
                          <a:effectLst/>
                        </a:rPr>
                        <a:t>No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400" dirty="0">
                          <a:effectLst/>
                        </a:rPr>
                        <a:t>File Transfer Method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400" dirty="0">
                          <a:effectLst/>
                        </a:rPr>
                        <a:t>Ease of Use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400" dirty="0">
                          <a:effectLst/>
                        </a:rPr>
                        <a:t>Cost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400" dirty="0">
                          <a:effectLst/>
                        </a:rPr>
                        <a:t>Encryption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400" dirty="0">
                          <a:effectLst/>
                        </a:rPr>
                        <a:t>File Size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246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800" dirty="0">
                          <a:effectLst/>
                        </a:rPr>
                        <a:t>1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400" dirty="0">
                          <a:effectLst/>
                        </a:rPr>
                        <a:t>Email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400" dirty="0">
                          <a:effectLst/>
                        </a:rPr>
                        <a:t>Medium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400" dirty="0">
                          <a:effectLst/>
                        </a:rPr>
                        <a:t>Low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400" dirty="0">
                          <a:effectLst/>
                        </a:rPr>
                        <a:t>Low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400" dirty="0">
                          <a:effectLst/>
                        </a:rPr>
                        <a:t>Small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53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800">
                          <a:effectLst/>
                        </a:rPr>
                        <a:t>2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400">
                          <a:effectLst/>
                        </a:rPr>
                        <a:t>FTP</a:t>
                      </a:r>
                      <a:endParaRPr lang="en-GB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400">
                          <a:effectLst/>
                        </a:rPr>
                        <a:t>High</a:t>
                      </a:r>
                      <a:endParaRPr lang="en-GB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400">
                          <a:effectLst/>
                        </a:rPr>
                        <a:t>Low</a:t>
                      </a:r>
                      <a:endParaRPr lang="en-GB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400" dirty="0">
                          <a:effectLst/>
                        </a:rPr>
                        <a:t>None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40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Medium</a:t>
                      </a:r>
                      <a:endParaRPr lang="en-GB" sz="2400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53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800">
                          <a:effectLst/>
                        </a:rPr>
                        <a:t>3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400">
                          <a:effectLst/>
                        </a:rPr>
                        <a:t>SFTP</a:t>
                      </a:r>
                      <a:endParaRPr lang="en-GB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400">
                          <a:effectLst/>
                        </a:rPr>
                        <a:t>High</a:t>
                      </a:r>
                      <a:endParaRPr lang="en-GB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400">
                          <a:effectLst/>
                        </a:rPr>
                        <a:t>Low</a:t>
                      </a:r>
                      <a:endParaRPr lang="en-GB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400" dirty="0">
                          <a:effectLst/>
                        </a:rPr>
                        <a:t>Medium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400" dirty="0">
                          <a:effectLst/>
                        </a:rPr>
                        <a:t>Large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246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800">
                          <a:effectLst/>
                        </a:rPr>
                        <a:t>4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400">
                          <a:effectLst/>
                        </a:rPr>
                        <a:t>File Sharing Service</a:t>
                      </a:r>
                      <a:endParaRPr lang="en-GB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400">
                          <a:effectLst/>
                        </a:rPr>
                        <a:t>Medium</a:t>
                      </a:r>
                      <a:endParaRPr lang="en-GB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4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Medium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400" dirty="0">
                          <a:effectLst/>
                        </a:rPr>
                        <a:t>High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400" dirty="0">
                          <a:effectLst/>
                        </a:rPr>
                        <a:t>Large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 flipH="1">
            <a:off x="1331640" y="2718160"/>
            <a:ext cx="909910" cy="615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GillSans"/>
              </a:rPr>
              <a:t> </a:t>
            </a:r>
            <a:endParaRPr kumimoji="0" lang="en-GB" alt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58517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GB" dirty="0" smtClean="0"/>
              <a:t>2. Efficiency  of  SFTP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3875" y="1504950"/>
            <a:ext cx="8229600" cy="4525963"/>
          </a:xfrm>
        </p:spPr>
        <p:txBody>
          <a:bodyPr/>
          <a:lstStyle/>
          <a:p>
            <a:pPr marL="0" indent="0">
              <a:buNone/>
            </a:pPr>
            <a:endParaRPr lang="en-GB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5401885"/>
              </p:ext>
            </p:extLst>
          </p:nvPr>
        </p:nvGraphicFramePr>
        <p:xfrm>
          <a:off x="251520" y="1556792"/>
          <a:ext cx="8640960" cy="5223018"/>
        </p:xfrm>
        <a:graphic>
          <a:graphicData uri="http://schemas.openxmlformats.org/drawingml/2006/table">
            <a:tbl>
              <a:tblPr firstRow="1" bandRow="1">
                <a:tableStyleId>{125E5076-3810-47DD-B79F-674D7AD40C01}</a:tableStyleId>
              </a:tblPr>
              <a:tblGrid>
                <a:gridCol w="4172771"/>
                <a:gridCol w="4468189"/>
              </a:tblGrid>
              <a:tr h="681498">
                <a:tc>
                  <a:txBody>
                    <a:bodyPr/>
                    <a:lstStyle/>
                    <a:p>
                      <a:r>
                        <a:rPr lang="en-GB" sz="2800" dirty="0" smtClean="0"/>
                        <a:t>Manual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800" dirty="0" smtClean="0"/>
                        <a:t>SFTP</a:t>
                      </a:r>
                      <a:endParaRPr lang="en-GB" sz="2800" dirty="0"/>
                    </a:p>
                  </a:txBody>
                  <a:tcPr/>
                </a:tc>
              </a:tr>
              <a:tr h="1550750">
                <a:tc>
                  <a:txBody>
                    <a:bodyPr/>
                    <a:lstStyle/>
                    <a:p>
                      <a:r>
                        <a:rPr lang="en-GB" sz="2800" dirty="0" smtClean="0"/>
                        <a:t>Manual System :</a:t>
                      </a:r>
                    </a:p>
                    <a:p>
                      <a:r>
                        <a:rPr lang="en-GB" sz="2800" dirty="0" smtClean="0"/>
                        <a:t>50%    - 3 days, </a:t>
                      </a:r>
                    </a:p>
                    <a:p>
                      <a:r>
                        <a:rPr lang="en-GB" sz="2800" dirty="0" smtClean="0"/>
                        <a:t>35% 4-5 days and </a:t>
                      </a:r>
                    </a:p>
                    <a:p>
                      <a:r>
                        <a:rPr lang="en-GB" sz="2800" dirty="0" smtClean="0"/>
                        <a:t>15% more than 5 days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dirty="0" smtClean="0"/>
                        <a:t>SFTP  83 % immediate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dirty="0" smtClean="0"/>
                        <a:t>7% - 1-2 days </a:t>
                      </a:r>
                    </a:p>
                    <a:p>
                      <a:endParaRPr lang="en-GB" sz="2800" dirty="0"/>
                    </a:p>
                  </a:txBody>
                  <a:tcPr/>
                </a:tc>
              </a:tr>
              <a:tr h="93610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dirty="0" smtClean="0"/>
                        <a:t>90% sited loss of data integrity</a:t>
                      </a:r>
                    </a:p>
                    <a:p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dirty="0" smtClean="0"/>
                        <a:t>Minimal 10%</a:t>
                      </a:r>
                    </a:p>
                  </a:txBody>
                  <a:tcPr/>
                </a:tc>
              </a:tr>
              <a:tr h="1148680">
                <a:tc>
                  <a:txBody>
                    <a:bodyPr/>
                    <a:lstStyle/>
                    <a:p>
                      <a:r>
                        <a:rPr lang="en-GB" sz="2800" dirty="0" smtClean="0"/>
                        <a:t>5</a:t>
                      </a:r>
                      <a:r>
                        <a:rPr lang="en-GB" sz="2800" baseline="0" dirty="0" smtClean="0"/>
                        <a:t> </a:t>
                      </a:r>
                      <a:r>
                        <a:rPr lang="en-GB" sz="2800" dirty="0" smtClean="0"/>
                        <a:t>Points of data Exchange </a:t>
                      </a:r>
                    </a:p>
                    <a:p>
                      <a:endParaRPr lang="en-GB" sz="2800" dirty="0" smtClean="0"/>
                    </a:p>
                    <a:p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dirty="0" smtClean="0"/>
                        <a:t>Only 2</a:t>
                      </a:r>
                    </a:p>
                    <a:p>
                      <a:endParaRPr lang="en-GB" sz="28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5278288"/>
            <a:ext cx="1352375" cy="13332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24729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3.1 Security</a:t>
            </a:r>
            <a:br>
              <a:rPr lang="en-GB" dirty="0" smtClean="0"/>
            </a:br>
            <a:r>
              <a:rPr lang="en-GB" sz="3100" dirty="0" smtClean="0"/>
              <a:t>Points </a:t>
            </a:r>
            <a:r>
              <a:rPr lang="en-GB" sz="3100" dirty="0"/>
              <a:t>of Contact with Marks in the Manual Process</a:t>
            </a:r>
            <a:endParaRPr lang="en-GB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73" t="9939" r="1"/>
          <a:stretch/>
        </p:blipFill>
        <p:spPr bwMode="auto">
          <a:xfrm>
            <a:off x="467544" y="1484784"/>
            <a:ext cx="8136904" cy="504056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Picture 4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21" t="1807" r="4218"/>
          <a:stretch/>
        </p:blipFill>
        <p:spPr bwMode="auto">
          <a:xfrm>
            <a:off x="16694" y="4149080"/>
            <a:ext cx="674370" cy="118237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" name="Picture 5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15" r="8571"/>
          <a:stretch/>
        </p:blipFill>
        <p:spPr bwMode="auto">
          <a:xfrm>
            <a:off x="1619672" y="1484784"/>
            <a:ext cx="652780" cy="116459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" name="Picture 6"/>
          <p:cNvPicPr/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09" r="7476"/>
          <a:stretch/>
        </p:blipFill>
        <p:spPr bwMode="auto">
          <a:xfrm>
            <a:off x="5508104" y="1268760"/>
            <a:ext cx="663575" cy="117157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" name="Picture 7"/>
          <p:cNvPicPr/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62" t="-2" r="9033" b="2123"/>
          <a:stretch/>
        </p:blipFill>
        <p:spPr bwMode="auto">
          <a:xfrm>
            <a:off x="7812360" y="3861048"/>
            <a:ext cx="656590" cy="117157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9" name="Picture 8"/>
          <p:cNvPicPr/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75" r="7944"/>
          <a:stretch/>
        </p:blipFill>
        <p:spPr bwMode="auto">
          <a:xfrm>
            <a:off x="4067944" y="5157192"/>
            <a:ext cx="667385" cy="124015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0" name="Picture 1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5253880"/>
            <a:ext cx="1352375" cy="13332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51452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7578</TotalTime>
  <Words>422</Words>
  <Application>Microsoft Office PowerPoint</Application>
  <PresentationFormat>On-screen Show (4:3)</PresentationFormat>
  <Paragraphs>112</Paragraphs>
  <Slides>14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Waveform</vt:lpstr>
      <vt:lpstr>PowerPoint Presentation</vt:lpstr>
      <vt:lpstr>Outline</vt:lpstr>
      <vt:lpstr>Introduction</vt:lpstr>
      <vt:lpstr>Problem Statement </vt:lpstr>
      <vt:lpstr>Research Objectives</vt:lpstr>
      <vt:lpstr>Methodology </vt:lpstr>
      <vt:lpstr>Findings  1. Advantages &amp; Disadvantages of Various Files Transfer Methods </vt:lpstr>
      <vt:lpstr>2. Efficiency  of  SFTP</vt:lpstr>
      <vt:lpstr>3.1 Security Points of Contact with Marks in the Manual Process</vt:lpstr>
      <vt:lpstr>3.2 Security  How SFTP Works (https://www.thesecuritybuddy.com/)</vt:lpstr>
      <vt:lpstr>3.3 Security  Main FileZilla Window</vt:lpstr>
      <vt:lpstr>Conclusion</vt:lpstr>
      <vt:lpstr>Recommendations</vt:lpstr>
      <vt:lpstr>Thank you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Vinjeru New Teacher  Programme</dc:title>
  <dc:creator>HP</dc:creator>
  <cp:lastModifiedBy>Christine Simfukwe</cp:lastModifiedBy>
  <cp:revision>379</cp:revision>
  <dcterms:created xsi:type="dcterms:W3CDTF">2016-01-15T08:41:30Z</dcterms:created>
  <dcterms:modified xsi:type="dcterms:W3CDTF">2019-05-21T06:16:06Z</dcterms:modified>
</cp:coreProperties>
</file>